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0" r:id="rId6"/>
    <p:sldId id="259" r:id="rId7"/>
    <p:sldId id="261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9E4503-EFA9-4195-8363-6CE643478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8B505EE-C295-4A6D-B333-98609B4B0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0D2EED-DEE7-4BC7-8230-A51123FC6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0E3546-C746-4FD1-B47B-A2D12A90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FA8D7E-2461-418D-A3DC-BD0C6F966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07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1E07FE-75C7-4DA0-8FC0-DC2DBEF73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B2ABEFC-7984-4357-A01C-180C4F66C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908359-09BD-401D-8E5D-0DB4735AA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71B23A-CA59-4E91-8FC6-72DBDAC61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F7F9D9-D445-43E8-9B46-0EE5C32B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291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4A174CB-2DFE-4D47-9F03-5FFA38F5F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B3C88BD-79E2-4E37-8E9A-BE264807B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99B12F-1AE1-4119-8249-039B4689D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DDBF83-DAAC-46F1-936C-EFE423421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78ECF7-D3E5-450F-9903-13F7665E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1807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A31042-5FCC-4901-9F1D-3EE4E0BAE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5D7945-7E2C-4714-B7B4-8F14C8E6E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12EA17-E093-406E-AAE7-0BE52BE6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AEA4-CAB7-4611-83B1-8B32ABCF5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D59A0F-F0AB-481F-8EC2-7B54F47F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222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890A32-F46E-4D73-8FE2-BD94A6233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09788C3-60B4-4539-A3FC-0FC5F44C7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6DDDBA-0953-4EA5-9A23-60C3258A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98484B-C1C2-480E-926E-83B25071C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A53142-B048-4A74-A38E-4958C30B7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532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65B165-D326-4B67-8F74-8115A6BD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45338A-DD3D-4B36-8536-7B1DF5C777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CBAC9B5-6725-41CC-92A4-631481D5D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38FB2A-B5FE-4EE7-BC69-CCC416F4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32B06CB-3692-4E18-BD03-3D38E7E64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561AD17-6466-4027-8A86-85A734505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9657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E31BDD-39E6-41B0-AE45-26144C777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B7DD239-769F-46DF-818B-6816CB63C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E260926-847B-458E-8DAB-7C39D6F88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8BE1CFD-06B5-4082-89CD-9D39C0BABA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4C7D5A6-CA05-4055-AED6-2D60CAC40C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8C1DB88-C402-4472-9B4D-B5714EC5C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CEFEA6-FE4B-4E63-A98D-485AFD182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EEF475-B657-4505-B150-470CF2303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086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4BB240-9772-4F61-8CA3-2EA6B854D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14A566C-2E8C-4E00-8D9C-3A8C2AB6A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61DF05D-F372-47AB-BEA3-32F1CA04C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B4A2078-12CF-402A-9A3E-B99493536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218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EA65308-2EC0-4180-BD04-CCE86B9C1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66D1B0-A2E2-4DBA-9802-2ECE22E2F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9BF430C-EB51-4CF9-AA09-4AE901CC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5218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CE885-9A25-4803-93D4-31B17515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3F4199-57BA-4FF9-B72B-82375815F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BAADD25-9D51-42CD-A819-05F723D08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5C5FA0-E87A-42BC-B366-1279FB21A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6E215F-CF8D-46AA-9D96-F5D15997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E42F1FD-C134-44C9-BAED-46F6A336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3352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A46B8C-0886-4184-982A-F4C4C7363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D28DD4A-FC47-45F2-8786-880E86EE1A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60F3544-5680-4159-B34D-EAB86FC03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96A5165-17BA-4214-A5BD-CA024EB30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E54EBE9-C97A-4D48-A576-9DE90FC89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FB28DA6-FEF9-46DD-9CA3-E71B2A987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340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7A143A9-0723-4DC7-9BE1-36312392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CFF1870-7211-4B3A-9908-E62845524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8FB886-C5DF-4B69-BFA3-465A29970E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6C8F8-CD0B-4214-9663-BEB8B40351E6}" type="datetimeFigureOut">
              <a:rPr lang="zh-TW" altLang="en-US" smtClean="0"/>
              <a:t>2025/5/5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782E34-75EA-49E3-8676-081A615AC0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6D5C76-7237-4FBF-A6BF-5042458D6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131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microsoft.com/office/2007/relationships/media" Target="../media/media3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6.png"/><Relationship Id="rId2" Type="http://schemas.openxmlformats.org/officeDocument/2006/relationships/video" Target="../media/media2.mp4"/><Relationship Id="rId16" Type="http://schemas.openxmlformats.org/officeDocument/2006/relationships/image" Target="../media/image20.png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image" Target="../media/image15.png"/><Relationship Id="rId5" Type="http://schemas.microsoft.com/office/2007/relationships/media" Target="../media/media4.mp4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video" Target="../media/media3.mp4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5AD59-1306-470E-9B30-CEE5DB1962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A1B2255-C73D-440B-B0F1-F0A5A8A5E1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2166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54DD57-5F9B-4FF8-AFA3-5F33AB3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Dynamic Obstacle Avoidance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1EE9ED-AF4A-4BAC-BC11-D1602BC1A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When unexpected obstacle appear in robots’ environment.</a:t>
            </a:r>
          </a:p>
          <a:p>
            <a:pPr lvl="1"/>
            <a:r>
              <a:rPr lang="en-US" altLang="zh-TW" dirty="0"/>
              <a:t>Static obstacles which block the exiting path</a:t>
            </a:r>
          </a:p>
          <a:p>
            <a:pPr lvl="2"/>
            <a:r>
              <a:rPr lang="en-US" altLang="zh-TW" dirty="0"/>
              <a:t>Take action: DWA, APF, VO…</a:t>
            </a:r>
          </a:p>
          <a:p>
            <a:pPr lvl="1"/>
            <a:r>
              <a:rPr lang="en-US" altLang="zh-TW" dirty="0"/>
              <a:t>Moving obstacles with unknown intention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TW" dirty="0"/>
              <a:t>Make prediction or risk analysis of dynamic obstacle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TW" dirty="0"/>
              <a:t>Take action</a:t>
            </a:r>
          </a:p>
          <a:p>
            <a:pPr lvl="2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434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A3FB684-E238-4393-8FE5-B1A12A2A40F7}"/>
              </a:ext>
            </a:extLst>
          </p:cNvPr>
          <p:cNvSpPr/>
          <p:nvPr/>
        </p:nvSpPr>
        <p:spPr>
          <a:xfrm>
            <a:off x="1058331" y="403200"/>
            <a:ext cx="9948333" cy="8636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When unexpected obstacle appear in robots’ environment…</a:t>
            </a:r>
            <a:endParaRPr lang="zh-TW" altLang="en-US" sz="2400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472FB86-6E3D-4EB5-9ECB-AFD17BE08995}"/>
              </a:ext>
            </a:extLst>
          </p:cNvPr>
          <p:cNvSpPr/>
          <p:nvPr/>
        </p:nvSpPr>
        <p:spPr>
          <a:xfrm>
            <a:off x="1312332" y="1354666"/>
            <a:ext cx="4597400" cy="863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Static obstacles which block the exiting path</a:t>
            </a:r>
            <a:endParaRPr lang="zh-TW" altLang="en-US" sz="2400" b="1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D5A843E-A885-4EF7-BA7F-83257C6FE1CA}"/>
              </a:ext>
            </a:extLst>
          </p:cNvPr>
          <p:cNvSpPr/>
          <p:nvPr/>
        </p:nvSpPr>
        <p:spPr>
          <a:xfrm>
            <a:off x="6155265" y="1354666"/>
            <a:ext cx="4597400" cy="863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Moving obstacles with unknown intention</a:t>
            </a:r>
            <a:endParaRPr lang="zh-TW" altLang="en-US" sz="2400" b="1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1E8D17F-1EF5-4DA9-AE13-5207AB4B91C2}"/>
              </a:ext>
            </a:extLst>
          </p:cNvPr>
          <p:cNvSpPr/>
          <p:nvPr/>
        </p:nvSpPr>
        <p:spPr>
          <a:xfrm>
            <a:off x="2988733" y="2294468"/>
            <a:ext cx="7763932" cy="2116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4BDCB8A7-0F80-4418-812A-79912F762DF2}"/>
              </a:ext>
            </a:extLst>
          </p:cNvPr>
          <p:cNvSpPr/>
          <p:nvPr/>
        </p:nvSpPr>
        <p:spPr>
          <a:xfrm>
            <a:off x="1312332" y="4487335"/>
            <a:ext cx="9440333" cy="2116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35EAD59-E572-4B2D-8BFD-F8B432F92683}"/>
              </a:ext>
            </a:extLst>
          </p:cNvPr>
          <p:cNvSpPr txBox="1"/>
          <p:nvPr/>
        </p:nvSpPr>
        <p:spPr>
          <a:xfrm>
            <a:off x="3204632" y="2404533"/>
            <a:ext cx="6828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Make prediction or risk analysis of dynamic obstacle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38D54C7-829D-41B3-A780-1B91C719FE2A}"/>
              </a:ext>
            </a:extLst>
          </p:cNvPr>
          <p:cNvSpPr txBox="1"/>
          <p:nvPr/>
        </p:nvSpPr>
        <p:spPr>
          <a:xfrm>
            <a:off x="1583267" y="4597397"/>
            <a:ext cx="5875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Take action: DWA, APF, VO…</a:t>
            </a:r>
          </a:p>
        </p:txBody>
      </p:sp>
      <p:sp>
        <p:nvSpPr>
          <p:cNvPr id="12" name="箭號: 向下 11">
            <a:extLst>
              <a:ext uri="{FF2B5EF4-FFF2-40B4-BE49-F238E27FC236}">
                <a16:creationId xmlns:a16="http://schemas.microsoft.com/office/drawing/2014/main" id="{B8D30FDD-DD4C-428B-ABEB-479A9BB2E04C}"/>
              </a:ext>
            </a:extLst>
          </p:cNvPr>
          <p:cNvSpPr/>
          <p:nvPr/>
        </p:nvSpPr>
        <p:spPr>
          <a:xfrm>
            <a:off x="3386667" y="1202267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062CC707-5B6F-4877-874D-B8EC56816A15}"/>
              </a:ext>
            </a:extLst>
          </p:cNvPr>
          <p:cNvSpPr/>
          <p:nvPr/>
        </p:nvSpPr>
        <p:spPr>
          <a:xfrm>
            <a:off x="8318498" y="1154100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箭號: 向下 13">
            <a:extLst>
              <a:ext uri="{FF2B5EF4-FFF2-40B4-BE49-F238E27FC236}">
                <a16:creationId xmlns:a16="http://schemas.microsoft.com/office/drawing/2014/main" id="{FB253F5A-D0FC-418B-B23F-86093A8384A3}"/>
              </a:ext>
            </a:extLst>
          </p:cNvPr>
          <p:cNvSpPr/>
          <p:nvPr/>
        </p:nvSpPr>
        <p:spPr>
          <a:xfrm>
            <a:off x="8310031" y="2150534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下 14">
            <a:extLst>
              <a:ext uri="{FF2B5EF4-FFF2-40B4-BE49-F238E27FC236}">
                <a16:creationId xmlns:a16="http://schemas.microsoft.com/office/drawing/2014/main" id="{AD0391ED-1804-44A8-B74D-D94E3A60E344}"/>
              </a:ext>
            </a:extLst>
          </p:cNvPr>
          <p:cNvSpPr/>
          <p:nvPr/>
        </p:nvSpPr>
        <p:spPr>
          <a:xfrm>
            <a:off x="8331197" y="4309535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下 15">
            <a:extLst>
              <a:ext uri="{FF2B5EF4-FFF2-40B4-BE49-F238E27FC236}">
                <a16:creationId xmlns:a16="http://schemas.microsoft.com/office/drawing/2014/main" id="{E1E08934-323A-4FBB-B57E-D6E5887B9108}"/>
              </a:ext>
            </a:extLst>
          </p:cNvPr>
          <p:cNvSpPr/>
          <p:nvPr/>
        </p:nvSpPr>
        <p:spPr>
          <a:xfrm>
            <a:off x="2159000" y="2150534"/>
            <a:ext cx="270933" cy="254858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64290BEB-F6F3-4DF4-BF91-F6E449861B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392"/>
          <a:stretch/>
        </p:blipFill>
        <p:spPr>
          <a:xfrm>
            <a:off x="3228825" y="2889747"/>
            <a:ext cx="2012593" cy="1337751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48302A93-17F3-4973-A731-9013299B889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211429" y="2932623"/>
            <a:ext cx="2319207" cy="125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57E87AF8-0BAC-40FB-AC00-58AEDCF9179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373560" y="2836010"/>
            <a:ext cx="2729920" cy="14713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8444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9052E5-F0ED-4FCA-A193-75AB7CAB7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當機器人遭遇預期之外的障礙物時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78B778-9D70-4FEA-BC2C-F6CD0F41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616" y="1195031"/>
            <a:ext cx="10766013" cy="4351338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如果是新的靜止物體阻擋了預先規畫好的路徑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Blip>
                <a:blip r:embed="rId4"/>
              </a:buBlip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直接採取避開障礙物的行動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如果是會移動的物體出現在環境中，則需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預測動態障礙的行為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評估環境及自身行動的風險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Blip>
                <a:blip r:embed="rId4"/>
              </a:buBlip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再做出避開障礙物的行動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0931B7E-3B04-4018-BAC5-4E223FF1B9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5" b="1885"/>
          <a:stretch/>
        </p:blipFill>
        <p:spPr>
          <a:xfrm>
            <a:off x="9779116" y="852321"/>
            <a:ext cx="1832413" cy="1770001"/>
          </a:xfrm>
          <a:prstGeom prst="rect">
            <a:avLst/>
          </a:prstGeom>
        </p:spPr>
      </p:pic>
      <p:pic>
        <p:nvPicPr>
          <p:cNvPr id="6" name="Untitled ‑ Made with FlexClip">
            <a:hlinkClick r:id="" action="ppaction://media"/>
            <a:extLst>
              <a:ext uri="{FF2B5EF4-FFF2-40B4-BE49-F238E27FC236}">
                <a16:creationId xmlns:a16="http://schemas.microsoft.com/office/drawing/2014/main" id="{C45B89DE-61FC-46EF-94B9-51AD201DF9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2406" t="6354" r="22611" b="1138"/>
          <a:stretch/>
        </p:blipFill>
        <p:spPr>
          <a:xfrm>
            <a:off x="8083331" y="2879249"/>
            <a:ext cx="3978388" cy="3765078"/>
          </a:xfrm>
          <a:prstGeom prst="rect">
            <a:avLst/>
          </a:prstGeo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96A411BC-139A-45E5-A0B7-F3A2CB93B3C0}"/>
              </a:ext>
            </a:extLst>
          </p:cNvPr>
          <p:cNvSpPr/>
          <p:nvPr/>
        </p:nvSpPr>
        <p:spPr>
          <a:xfrm rot="5400000">
            <a:off x="9857052" y="2544613"/>
            <a:ext cx="430945" cy="4221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945AC064-9CA2-4C1B-8EA6-AD231F14CD99}"/>
              </a:ext>
            </a:extLst>
          </p:cNvPr>
          <p:cNvCxnSpPr>
            <a:cxnSpLocks/>
          </p:cNvCxnSpPr>
          <p:nvPr/>
        </p:nvCxnSpPr>
        <p:spPr>
          <a:xfrm flipH="1">
            <a:off x="9659074" y="1869383"/>
            <a:ext cx="483993" cy="29146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63933E1-EBCF-454E-8496-1D377E19C209}"/>
              </a:ext>
            </a:extLst>
          </p:cNvPr>
          <p:cNvSpPr txBox="1"/>
          <p:nvPr/>
        </p:nvSpPr>
        <p:spPr>
          <a:xfrm>
            <a:off x="8304010" y="1839555"/>
            <a:ext cx="16065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RRT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事先規劃好的路徑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A9D5E51-407C-44D8-889F-208A7E598DA6}"/>
              </a:ext>
            </a:extLst>
          </p:cNvPr>
          <p:cNvSpPr/>
          <p:nvPr/>
        </p:nvSpPr>
        <p:spPr>
          <a:xfrm>
            <a:off x="9152284" y="423497"/>
            <a:ext cx="2459245" cy="3727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For example:</a:t>
            </a:r>
            <a:endParaRPr lang="zh-TW" altLang="en-US" sz="2400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7168B831-1237-49AB-8D5E-DA2CDFCCB9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7685" y="4131953"/>
            <a:ext cx="3003704" cy="2268846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57E1ED4B-15FC-459A-A4AD-3E9B69E57C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08670" y="4131953"/>
            <a:ext cx="3276367" cy="226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0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AD338F-C801-4A57-AF8B-EECB1515A242}"/>
              </a:ext>
            </a:extLst>
          </p:cNvPr>
          <p:cNvSpPr/>
          <p:nvPr/>
        </p:nvSpPr>
        <p:spPr>
          <a:xfrm>
            <a:off x="4284172" y="1424062"/>
            <a:ext cx="3344333" cy="883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建立駕駛行為的機率模型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A4427F2-6FCF-425A-A7B2-263BE3154869}"/>
              </a:ext>
            </a:extLst>
          </p:cNvPr>
          <p:cNvSpPr/>
          <p:nvPr/>
        </p:nvSpPr>
        <p:spPr>
          <a:xfrm>
            <a:off x="7888610" y="1475772"/>
            <a:ext cx="3344333" cy="8317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得到互動車輛煞車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讓道的機率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D662859-1FA6-41E3-8904-8E4274093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488" y="2535053"/>
            <a:ext cx="2942577" cy="140441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A8518D7-37E3-41FF-BE1B-6E7365681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216" y="2535053"/>
            <a:ext cx="3598245" cy="1563039"/>
          </a:xfrm>
          <a:prstGeom prst="rect">
            <a:avLst/>
          </a:prstGeom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C4BA2B0-39EA-4CB3-9134-BA7BA9240668}"/>
              </a:ext>
            </a:extLst>
          </p:cNvPr>
          <p:cNvSpPr/>
          <p:nvPr/>
        </p:nvSpPr>
        <p:spPr>
          <a:xfrm>
            <a:off x="539544" y="1424062"/>
            <a:ext cx="3344333" cy="883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獲取參數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634E690-73FF-4660-8EE2-C245004B56D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46750" y="2535053"/>
            <a:ext cx="2729920" cy="147134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0B3BFFC0-ED3B-431C-BBFC-11D3B0883ECE}"/>
              </a:ext>
            </a:extLst>
          </p:cNvPr>
          <p:cNvSpPr txBox="1"/>
          <p:nvPr/>
        </p:nvSpPr>
        <p:spPr>
          <a:xfrm>
            <a:off x="752268" y="4383734"/>
            <a:ext cx="30082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蒐集數據分析駕駛行為的特徵參數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辨識不同駕駛的特徵參數差異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2409162-D582-4142-AD89-FF87489D246D}"/>
              </a:ext>
            </a:extLst>
          </p:cNvPr>
          <p:cNvSpPr txBox="1"/>
          <p:nvPr/>
        </p:nvSpPr>
        <p:spPr>
          <a:xfrm>
            <a:off x="4239417" y="4100664"/>
            <a:ext cx="33504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駕駛反應時間</a:t>
            </a:r>
            <a:r>
              <a:rPr lang="en-US" altLang="zh-TW" sz="2400" dirty="0"/>
              <a:t>TFA(time for reaction)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基於特定路口的駕駛行為，建立預測用的機率模型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反映出不同駕駛的行為差異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98EFF4C-8BDE-4D7B-BCAB-952B0B269F64}"/>
              </a:ext>
            </a:extLst>
          </p:cNvPr>
          <p:cNvSpPr txBox="1"/>
          <p:nvPr/>
        </p:nvSpPr>
        <p:spPr>
          <a:xfrm>
            <a:off x="8089488" y="4167015"/>
            <a:ext cx="29425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駕駛讓行機率</a:t>
            </a:r>
            <a:r>
              <a:rPr lang="en-US" altLang="zh-TW" sz="2400" dirty="0"/>
              <a:t>POY(probability of yielding)</a:t>
            </a:r>
          </a:p>
          <a:p>
            <a:pPr marL="285750" indent="-285750">
              <a:buBlip>
                <a:blip r:embed="rId5"/>
              </a:buBlip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將機率資訊提交給自駕車的決策系統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sz="2400" dirty="0"/>
          </a:p>
        </p:txBody>
      </p: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C830E021-99BC-45AB-B87E-3C2FE940556C}"/>
              </a:ext>
            </a:extLst>
          </p:cNvPr>
          <p:cNvCxnSpPr/>
          <p:nvPr/>
        </p:nvCxnSpPr>
        <p:spPr>
          <a:xfrm>
            <a:off x="4055533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697B3DD6-DD74-46C8-BDB7-FA241B9D7017}"/>
              </a:ext>
            </a:extLst>
          </p:cNvPr>
          <p:cNvCxnSpPr/>
          <p:nvPr/>
        </p:nvCxnSpPr>
        <p:spPr>
          <a:xfrm>
            <a:off x="7755461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ED83B7B1-94D3-403E-93B4-0BC8E8CB68AB}"/>
              </a:ext>
            </a:extLst>
          </p:cNvPr>
          <p:cNvSpPr/>
          <p:nvPr/>
        </p:nvSpPr>
        <p:spPr>
          <a:xfrm>
            <a:off x="3839936" y="3581399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074D1849-B6E1-4375-82E7-4EF36EF6094A}"/>
              </a:ext>
            </a:extLst>
          </p:cNvPr>
          <p:cNvSpPr/>
          <p:nvPr/>
        </p:nvSpPr>
        <p:spPr>
          <a:xfrm>
            <a:off x="7489021" y="3581400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標題 1">
            <a:extLst>
              <a:ext uri="{FF2B5EF4-FFF2-40B4-BE49-F238E27FC236}">
                <a16:creationId xmlns:a16="http://schemas.microsoft.com/office/drawing/2014/main" id="{EC63FACC-1487-4C8C-9106-F0499F88E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148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預測動態障礙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人類駕駛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的行為</a:t>
            </a:r>
          </a:p>
        </p:txBody>
      </p:sp>
    </p:spTree>
    <p:extLst>
      <p:ext uri="{BB962C8B-B14F-4D97-AF65-F5344CB8AC3E}">
        <p14:creationId xmlns:p14="http://schemas.microsoft.com/office/powerpoint/2010/main" val="2468232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1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評估動態環境的風險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62B881D-170A-4D44-9956-C0B1B35072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817" y="4614454"/>
            <a:ext cx="4896682" cy="141684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內容版面配置區 7">
                <a:extLst>
                  <a:ext uri="{FF2B5EF4-FFF2-40B4-BE49-F238E27FC236}">
                    <a16:creationId xmlns:a16="http://schemas.microsoft.com/office/drawing/2014/main" id="{BB0AA3A2-CAD0-4432-AFEA-1F6371FD32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6054" y="2285990"/>
                <a:ext cx="5899150" cy="13218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兩車中心連線距離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減去各自的蛋形碰撞半徑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後可以得到兩車間距。</a:t>
                </a:r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將此間距乘以指數分布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smtClean="0"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後，便可得到呈指數分布的碰撞風險機率。</a:t>
                </a:r>
              </a:p>
            </p:txBody>
          </p:sp>
        </mc:Choice>
        <mc:Fallback xmlns="">
          <p:sp>
            <p:nvSpPr>
              <p:cNvPr id="9" name="內容版面配置區 7">
                <a:extLst>
                  <a:ext uri="{FF2B5EF4-FFF2-40B4-BE49-F238E27FC236}">
                    <a16:creationId xmlns:a16="http://schemas.microsoft.com/office/drawing/2014/main" id="{BB0AA3A2-CAD0-4432-AFEA-1F6371FD32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054" y="2285990"/>
                <a:ext cx="5899150" cy="1321887"/>
              </a:xfrm>
              <a:prstGeom prst="rect">
                <a:avLst/>
              </a:prstGeom>
              <a:blipFill>
                <a:blip r:embed="rId9"/>
                <a:stretch>
                  <a:fillRect l="-931" t="-5069" r="-931" b="-783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BE483DF-8A6C-4237-ABCE-408C61055D8D}"/>
                  </a:ext>
                </a:extLst>
              </p:cNvPr>
              <p:cNvSpPr txBox="1"/>
              <p:nvPr/>
            </p:nvSpPr>
            <p:spPr>
              <a:xfrm>
                <a:off x="104602" y="3717639"/>
                <a:ext cx="6096000" cy="7788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0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𝑜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p>
                                    </m:sSup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𝑖𝑓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&gt;0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𝑒𝑙𝑠𝑒</m:t>
                                    </m:r>
                                  </m:e>
                                </m:mr>
                              </m:m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000" dirty="0"/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BE483DF-8A6C-4237-ABCE-408C61055D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602" y="3717639"/>
                <a:ext cx="6096000" cy="77886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6FAD200E-ADDD-4F8C-A6A3-89A6F6A81E59}"/>
              </a:ext>
            </a:extLst>
          </p:cNvPr>
          <p:cNvCxnSpPr>
            <a:cxnSpLocks/>
          </p:cNvCxnSpPr>
          <p:nvPr/>
        </p:nvCxnSpPr>
        <p:spPr>
          <a:xfrm>
            <a:off x="6305204" y="1616660"/>
            <a:ext cx="0" cy="4769678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4551A9C8-0679-4F3F-94AF-1BC3489F8327}"/>
              </a:ext>
            </a:extLst>
          </p:cNvPr>
          <p:cNvSpPr/>
          <p:nvPr/>
        </p:nvSpPr>
        <p:spPr>
          <a:xfrm>
            <a:off x="734137" y="1616660"/>
            <a:ext cx="2480733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建立指數分布模型</a:t>
            </a: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234BA241-B36C-4656-AB93-80F6329F3A7E}"/>
              </a:ext>
            </a:extLst>
          </p:cNvPr>
          <p:cNvSpPr/>
          <p:nvPr/>
        </p:nvSpPr>
        <p:spPr>
          <a:xfrm>
            <a:off x="6737563" y="968353"/>
            <a:ext cx="4275666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 車輛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路線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環境 風險</a:t>
            </a: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F5366B3D-A5EC-4D6D-AF7B-86AE2F60D2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18963" y="1616660"/>
            <a:ext cx="1756967" cy="150275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24473B5B-9B2A-4F96-BFDA-C574186B9FF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776" t="4786" r="7606" b="10204"/>
          <a:stretch/>
        </p:blipFill>
        <p:spPr>
          <a:xfrm>
            <a:off x="6593631" y="1920266"/>
            <a:ext cx="1756967" cy="1173240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AA98B040-C08F-4F5D-BECB-4AD1DEA6EDD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477328" y="1754198"/>
            <a:ext cx="1778079" cy="1365212"/>
          </a:xfrm>
          <a:prstGeom prst="rect">
            <a:avLst/>
          </a:prstGeom>
        </p:spPr>
      </p:pic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241A31FA-BB5C-4149-BE51-A5DF81E66C8A}"/>
              </a:ext>
            </a:extLst>
          </p:cNvPr>
          <p:cNvSpPr/>
          <p:nvPr/>
        </p:nvSpPr>
        <p:spPr>
          <a:xfrm>
            <a:off x="6737563" y="3485806"/>
            <a:ext cx="4275666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分析特定工況風險</a:t>
            </a:r>
          </a:p>
        </p:txBody>
      </p:sp>
      <p:pic>
        <p:nvPicPr>
          <p:cNvPr id="30" name="超車內徹車速60車距20風險">
            <a:hlinkClick r:id="" action="ppaction://media"/>
            <a:extLst>
              <a:ext uri="{FF2B5EF4-FFF2-40B4-BE49-F238E27FC236}">
                <a16:creationId xmlns:a16="http://schemas.microsoft.com/office/drawing/2014/main" id="{FE01D444-B786-4DAB-9152-1C04B5790F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 rot="5400000">
            <a:off x="9634716" y="3366889"/>
            <a:ext cx="748298" cy="3632757"/>
          </a:xfrm>
          <a:prstGeom prst="rect">
            <a:avLst/>
          </a:prstGeom>
        </p:spPr>
      </p:pic>
      <p:pic>
        <p:nvPicPr>
          <p:cNvPr id="31" name="轉彎車速40車距15風險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19742360-1F87-46DD-BD55-8C5CE44BA0C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 rot="5400000">
            <a:off x="8786284" y="4993954"/>
            <a:ext cx="1160166" cy="2451290"/>
          </a:xfrm>
          <a:prstGeom prst="rect">
            <a:avLst/>
          </a:prstGeom>
        </p:spPr>
      </p:pic>
      <p:sp>
        <p:nvSpPr>
          <p:cNvPr id="32" name="文字方塊 31">
            <a:extLst>
              <a:ext uri="{FF2B5EF4-FFF2-40B4-BE49-F238E27FC236}">
                <a16:creationId xmlns:a16="http://schemas.microsoft.com/office/drawing/2014/main" id="{A199B114-E867-477D-B306-33A26718648B}"/>
              </a:ext>
            </a:extLst>
          </p:cNvPr>
          <p:cNvSpPr txBox="1"/>
          <p:nvPr/>
        </p:nvSpPr>
        <p:spPr>
          <a:xfrm>
            <a:off x="6737563" y="4214344"/>
            <a:ext cx="1403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跟車行為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3" name="333 (3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2385AFC9-DAC1-4490-B67C-D47A96C33307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 rot="5400000">
            <a:off x="9593666" y="2582631"/>
            <a:ext cx="830397" cy="3632758"/>
          </a:xfrm>
          <a:prstGeom prst="rect">
            <a:avLst/>
          </a:prstGeom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5916B471-5485-41E2-8571-AF08077C7F47}"/>
              </a:ext>
            </a:extLst>
          </p:cNvPr>
          <p:cNvSpPr txBox="1"/>
          <p:nvPr/>
        </p:nvSpPr>
        <p:spPr>
          <a:xfrm>
            <a:off x="6737563" y="5008890"/>
            <a:ext cx="1358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超車行為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E034D4D3-ECE7-4771-A5C8-2ABFFDB3CD27}"/>
              </a:ext>
            </a:extLst>
          </p:cNvPr>
          <p:cNvSpPr txBox="1"/>
          <p:nvPr/>
        </p:nvSpPr>
        <p:spPr>
          <a:xfrm>
            <a:off x="6737563" y="6056104"/>
            <a:ext cx="1403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左轉行為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箭號: 向右 36">
            <a:extLst>
              <a:ext uri="{FF2B5EF4-FFF2-40B4-BE49-F238E27FC236}">
                <a16:creationId xmlns:a16="http://schemas.microsoft.com/office/drawing/2014/main" id="{95AF98A3-FE0F-4DEC-A276-FEF5729BABC5}"/>
              </a:ext>
            </a:extLst>
          </p:cNvPr>
          <p:cNvSpPr/>
          <p:nvPr/>
        </p:nvSpPr>
        <p:spPr>
          <a:xfrm>
            <a:off x="6095999" y="4103801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箭號: 向右 37">
            <a:extLst>
              <a:ext uri="{FF2B5EF4-FFF2-40B4-BE49-F238E27FC236}">
                <a16:creationId xmlns:a16="http://schemas.microsoft.com/office/drawing/2014/main" id="{E8C28078-6242-4034-830D-2B98526C8BB2}"/>
              </a:ext>
            </a:extLst>
          </p:cNvPr>
          <p:cNvSpPr/>
          <p:nvPr/>
        </p:nvSpPr>
        <p:spPr>
          <a:xfrm>
            <a:off x="6096000" y="1727616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664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34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793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334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426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534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video>
              <p:cMediaNode vol="80000">
                <p:cTn id="30" repeatCount="indefinite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避開動態障礙物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2F7CE2-72FC-4350-A191-9D8BA91CD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95" y="1021770"/>
            <a:ext cx="10515600" cy="917575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改善傳統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DWA(Dynamic Window Approach)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方法僅能將移動中的物體視為靜態障礙的困境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9A36C23-7C26-410C-8381-15103CA83FB8}"/>
              </a:ext>
            </a:extLst>
          </p:cNvPr>
          <p:cNvSpPr txBox="1"/>
          <p:nvPr/>
        </p:nvSpPr>
        <p:spPr>
          <a:xfrm>
            <a:off x="817674" y="1895301"/>
            <a:ext cx="47778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無論是為動態物體的位置施加小或大的膨脹層，依然都有可能碰撞</a:t>
            </a:r>
          </a:p>
        </p:txBody>
      </p:sp>
      <p:pic>
        <p:nvPicPr>
          <p:cNvPr id="6" name="Google Shape;174;p17">
            <a:extLst>
              <a:ext uri="{FF2B5EF4-FFF2-40B4-BE49-F238E27FC236}">
                <a16:creationId xmlns:a16="http://schemas.microsoft.com/office/drawing/2014/main" id="{3647ACF7-B1EF-4E5C-9A82-A2268A07410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9981" y="2623258"/>
            <a:ext cx="5248330" cy="178287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7C4FDE93-5E98-4FF1-899D-F5C3105A3C67}"/>
              </a:ext>
            </a:extLst>
          </p:cNvPr>
          <p:cNvSpPr txBox="1"/>
          <p:nvPr/>
        </p:nvSpPr>
        <p:spPr>
          <a:xfrm>
            <a:off x="817674" y="4426204"/>
            <a:ext cx="5248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加入預測層後，為機器人帶來更聰明的避障方式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C43E0BD-CC58-430E-A45B-4583095D7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190" y="4838897"/>
            <a:ext cx="2691108" cy="1878306"/>
          </a:xfrm>
          <a:prstGeom prst="rect">
            <a:avLst/>
          </a:prstGeom>
        </p:spPr>
      </p:pic>
      <p:pic>
        <p:nvPicPr>
          <p:cNvPr id="11" name="Google Shape;441;p31">
            <a:extLst>
              <a:ext uri="{FF2B5EF4-FFF2-40B4-BE49-F238E27FC236}">
                <a16:creationId xmlns:a16="http://schemas.microsoft.com/office/drawing/2014/main" id="{979D7CE2-0393-4202-B9F8-EF9309DACA8E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 r="28021"/>
          <a:stretch/>
        </p:blipFill>
        <p:spPr>
          <a:xfrm>
            <a:off x="6201117" y="2019265"/>
            <a:ext cx="5591963" cy="43698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3713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1697</TotalTime>
  <Words>378</Words>
  <Application>Microsoft Office PowerPoint</Application>
  <PresentationFormat>寬螢幕</PresentationFormat>
  <Paragraphs>46</Paragraphs>
  <Slides>7</Slides>
  <Notes>0</Notes>
  <HiddenSlides>3</HiddenSlides>
  <MMClips>4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Cambria Math</vt:lpstr>
      <vt:lpstr>Office 佈景主題</vt:lpstr>
      <vt:lpstr>PowerPoint 簡報</vt:lpstr>
      <vt:lpstr>Dynamic Obstacle Avoidance</vt:lpstr>
      <vt:lpstr>PowerPoint 簡報</vt:lpstr>
      <vt:lpstr>當機器人遭遇預期之外的障礙物時</vt:lpstr>
      <vt:lpstr>預測動態障礙(人類駕駛)的行為</vt:lpstr>
      <vt:lpstr>評估動態環境的風險</vt:lpstr>
      <vt:lpstr>避開動態障礙物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wangia@solab.me.ntu.edu.tw</dc:creator>
  <cp:lastModifiedBy>wangia@solab.me.ntu.edu.tw</cp:lastModifiedBy>
  <cp:revision>32</cp:revision>
  <dcterms:created xsi:type="dcterms:W3CDTF">2025-05-01T03:04:08Z</dcterms:created>
  <dcterms:modified xsi:type="dcterms:W3CDTF">2025-05-05T03:36:13Z</dcterms:modified>
</cp:coreProperties>
</file>

<file path=docProps/thumbnail.jpeg>
</file>